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796" r:id="rId2"/>
  </p:sldMasterIdLst>
  <p:notesMasterIdLst>
    <p:notesMasterId r:id="rId82"/>
  </p:notesMasterIdLst>
  <p:sldIdLst>
    <p:sldId id="343" r:id="rId3"/>
    <p:sldId id="346" r:id="rId4"/>
    <p:sldId id="347" r:id="rId5"/>
    <p:sldId id="348" r:id="rId6"/>
    <p:sldId id="263" r:id="rId7"/>
    <p:sldId id="267" r:id="rId8"/>
    <p:sldId id="268" r:id="rId9"/>
    <p:sldId id="393" r:id="rId10"/>
    <p:sldId id="394" r:id="rId11"/>
    <p:sldId id="395" r:id="rId12"/>
    <p:sldId id="396" r:id="rId13"/>
    <p:sldId id="397" r:id="rId14"/>
    <p:sldId id="398" r:id="rId15"/>
    <p:sldId id="402" r:id="rId16"/>
    <p:sldId id="262" r:id="rId17"/>
    <p:sldId id="416" r:id="rId18"/>
    <p:sldId id="264" r:id="rId19"/>
    <p:sldId id="265" r:id="rId20"/>
    <p:sldId id="266" r:id="rId21"/>
    <p:sldId id="400" r:id="rId22"/>
    <p:sldId id="401" r:id="rId23"/>
    <p:sldId id="403" r:id="rId24"/>
    <p:sldId id="407" r:id="rId25"/>
    <p:sldId id="408" r:id="rId26"/>
    <p:sldId id="413" r:id="rId27"/>
    <p:sldId id="409" r:id="rId28"/>
    <p:sldId id="412" r:id="rId29"/>
    <p:sldId id="410" r:id="rId30"/>
    <p:sldId id="414" r:id="rId31"/>
    <p:sldId id="411" r:id="rId32"/>
    <p:sldId id="415" r:id="rId33"/>
    <p:sldId id="280" r:id="rId34"/>
    <p:sldId id="281" r:id="rId35"/>
    <p:sldId id="308" r:id="rId36"/>
    <p:sldId id="417" r:id="rId37"/>
    <p:sldId id="420" r:id="rId38"/>
    <p:sldId id="422" r:id="rId39"/>
    <p:sldId id="423" r:id="rId40"/>
    <p:sldId id="424" r:id="rId41"/>
    <p:sldId id="425" r:id="rId42"/>
    <p:sldId id="427" r:id="rId43"/>
    <p:sldId id="426" r:id="rId44"/>
    <p:sldId id="428" r:id="rId45"/>
    <p:sldId id="429" r:id="rId46"/>
    <p:sldId id="430" r:id="rId47"/>
    <p:sldId id="433" r:id="rId48"/>
    <p:sldId id="431" r:id="rId49"/>
    <p:sldId id="434" r:id="rId50"/>
    <p:sldId id="435" r:id="rId51"/>
    <p:sldId id="436" r:id="rId52"/>
    <p:sldId id="437" r:id="rId53"/>
    <p:sldId id="439" r:id="rId54"/>
    <p:sldId id="438" r:id="rId55"/>
    <p:sldId id="440" r:id="rId56"/>
    <p:sldId id="441" r:id="rId57"/>
    <p:sldId id="418" r:id="rId58"/>
    <p:sldId id="419" r:id="rId59"/>
    <p:sldId id="330" r:id="rId60"/>
    <p:sldId id="342" r:id="rId61"/>
    <p:sldId id="442" r:id="rId62"/>
    <p:sldId id="446" r:id="rId63"/>
    <p:sldId id="447" r:id="rId64"/>
    <p:sldId id="448" r:id="rId65"/>
    <p:sldId id="450" r:id="rId66"/>
    <p:sldId id="451" r:id="rId67"/>
    <p:sldId id="452" r:id="rId68"/>
    <p:sldId id="453" r:id="rId69"/>
    <p:sldId id="454" r:id="rId70"/>
    <p:sldId id="459" r:id="rId71"/>
    <p:sldId id="458" r:id="rId72"/>
    <p:sldId id="457" r:id="rId73"/>
    <p:sldId id="455" r:id="rId74"/>
    <p:sldId id="460" r:id="rId75"/>
    <p:sldId id="456" r:id="rId76"/>
    <p:sldId id="461" r:id="rId77"/>
    <p:sldId id="444" r:id="rId78"/>
    <p:sldId id="445" r:id="rId79"/>
    <p:sldId id="443" r:id="rId80"/>
    <p:sldId id="39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1FF1447-4591-493B-BD32-A97EFA4E8A1D}">
          <p14:sldIdLst>
            <p14:sldId id="343"/>
            <p14:sldId id="346"/>
            <p14:sldId id="347"/>
            <p14:sldId id="348"/>
          </p14:sldIdLst>
        </p14:section>
        <p14:section name="Chain of Responsibility" id="{07A342AD-DCBB-49E4-8EE3-BA39622DC332}">
          <p14:sldIdLst>
            <p14:sldId id="263"/>
            <p14:sldId id="267"/>
            <p14:sldId id="268"/>
            <p14:sldId id="393"/>
            <p14:sldId id="394"/>
            <p14:sldId id="395"/>
            <p14:sldId id="396"/>
            <p14:sldId id="397"/>
            <p14:sldId id="398"/>
            <p14:sldId id="402"/>
            <p14:sldId id="262"/>
            <p14:sldId id="416"/>
            <p14:sldId id="264"/>
            <p14:sldId id="265"/>
            <p14:sldId id="266"/>
            <p14:sldId id="400"/>
            <p14:sldId id="401"/>
            <p14:sldId id="403"/>
            <p14:sldId id="407"/>
            <p14:sldId id="408"/>
            <p14:sldId id="413"/>
            <p14:sldId id="409"/>
            <p14:sldId id="412"/>
            <p14:sldId id="410"/>
            <p14:sldId id="414"/>
            <p14:sldId id="411"/>
            <p14:sldId id="415"/>
            <p14:sldId id="280"/>
            <p14:sldId id="281"/>
            <p14:sldId id="308"/>
          </p14:sldIdLst>
        </p14:section>
        <p14:section name="Strategy" id="{26CFFDB6-2088-454A-9DAA-51CE0027F632}">
          <p14:sldIdLst>
            <p14:sldId id="417"/>
            <p14:sldId id="420"/>
            <p14:sldId id="422"/>
            <p14:sldId id="423"/>
            <p14:sldId id="424"/>
            <p14:sldId id="425"/>
            <p14:sldId id="427"/>
            <p14:sldId id="426"/>
            <p14:sldId id="428"/>
            <p14:sldId id="429"/>
            <p14:sldId id="430"/>
            <p14:sldId id="433"/>
            <p14:sldId id="431"/>
            <p14:sldId id="434"/>
            <p14:sldId id="435"/>
            <p14:sldId id="436"/>
            <p14:sldId id="437"/>
            <p14:sldId id="439"/>
            <p14:sldId id="438"/>
            <p14:sldId id="440"/>
            <p14:sldId id="441"/>
            <p14:sldId id="418"/>
            <p14:sldId id="419"/>
            <p14:sldId id="330"/>
            <p14:sldId id="342"/>
          </p14:sldIdLst>
        </p14:section>
        <p14:section name="Observer" id="{3163C099-586B-4570-A291-A443A94200D6}">
          <p14:sldIdLst>
            <p14:sldId id="442"/>
            <p14:sldId id="446"/>
            <p14:sldId id="447"/>
            <p14:sldId id="448"/>
            <p14:sldId id="450"/>
            <p14:sldId id="451"/>
            <p14:sldId id="452"/>
            <p14:sldId id="453"/>
            <p14:sldId id="454"/>
            <p14:sldId id="459"/>
            <p14:sldId id="458"/>
            <p14:sldId id="457"/>
            <p14:sldId id="455"/>
            <p14:sldId id="460"/>
            <p14:sldId id="456"/>
            <p14:sldId id="461"/>
            <p14:sldId id="444"/>
            <p14:sldId id="445"/>
            <p14:sldId id="443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C55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810" autoAdjust="0"/>
  </p:normalViewPr>
  <p:slideViewPr>
    <p:cSldViewPr snapToGrid="0">
      <p:cViewPr varScale="1">
        <p:scale>
          <a:sx n="103" d="100"/>
          <a:sy n="103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02222-3EE0-48B3-9FCD-DAC500DA59BF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01F27-0567-4B92-A731-363832A05B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4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, welcome to the Art of design patterns + Who am 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E6ACB-51A2-49C6-8EB3-43DCDB67D4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5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1F27-0567-4B92-A731-363832A05B3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37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1F27-0567-4B92-A731-363832A05B3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deals with constructors, object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1F27-0567-4B92-A731-363832A05B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85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1F27-0567-4B92-A731-363832A05B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1F27-0567-4B92-A731-363832A05B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2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90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7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51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746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65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0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20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29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359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70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5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5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August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4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6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1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920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2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3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2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93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August 22,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5733-A2E1-4BF8-B6FB-5CB106295EA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3724" y="1042987"/>
            <a:ext cx="3565525" cy="2386013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Art of Design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5FCDA-0279-4655-9004-D978B24C08D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3724" y="3560762"/>
            <a:ext cx="3565525" cy="48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2023</a:t>
            </a:r>
          </a:p>
        </p:txBody>
      </p:sp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AF2A72A-5F29-11C0-77FD-7E9FB9B83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927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EFB7A8-8636-E8EC-D5CA-0B6BB0221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7590" y="5773729"/>
            <a:ext cx="533422" cy="7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5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730927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Riot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Games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D1408-C680-83B7-F613-96C2E68B49BD}"/>
              </a:ext>
            </a:extLst>
          </p:cNvPr>
          <p:cNvSpPr txBox="1"/>
          <p:nvPr/>
        </p:nvSpPr>
        <p:spPr>
          <a:xfrm>
            <a:off x="350748" y="1529092"/>
            <a:ext cx="87069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tx1">
                    <a:lumMod val="95000"/>
                  </a:schemeClr>
                </a:solidFill>
                <a:latin typeface="urw-din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urw-din"/>
              </a:rPr>
              <a:t>Basic Solution is: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Bug Handling Teams:</a:t>
            </a:r>
          </a:p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	</a:t>
            </a:r>
            <a:r>
              <a:rPr lang="en-US" sz="3800" dirty="0">
                <a:solidFill>
                  <a:srgbClr val="FF0000"/>
                </a:solidFill>
                <a:latin typeface="urw-din"/>
              </a:rPr>
              <a:t>Different teams within the company 	(Gameplay, Graphics, Connectivity) 	are responsible for handling specific 	types of bugs.</a:t>
            </a:r>
          </a:p>
        </p:txBody>
      </p:sp>
      <p:pic>
        <p:nvPicPr>
          <p:cNvPr id="7" name="Picture 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35E12C6E-BA64-ED3D-80BF-3098FE4D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6" y="1699528"/>
            <a:ext cx="2953109" cy="22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48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373" y="2990441"/>
            <a:ext cx="5745253" cy="727827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</a:rPr>
              <a:t>Problem!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66715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113A-CE01-B0B3-A945-8BF5B60D04CA}"/>
              </a:ext>
            </a:extLst>
          </p:cNvPr>
          <p:cNvSpPr txBox="1"/>
          <p:nvPr/>
        </p:nvSpPr>
        <p:spPr>
          <a:xfrm>
            <a:off x="350747" y="1361140"/>
            <a:ext cx="87069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 The bug reporting system needs to have direct knowledge of which bug handling team should handle which type of bug.</a:t>
            </a:r>
          </a:p>
        </p:txBody>
      </p:sp>
    </p:spTree>
    <p:extLst>
      <p:ext uri="{BB962C8B-B14F-4D97-AF65-F5344CB8AC3E}">
        <p14:creationId xmlns:p14="http://schemas.microsoft.com/office/powerpoint/2010/main" val="343849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113A-CE01-B0B3-A945-8BF5B60D04CA}"/>
              </a:ext>
            </a:extLst>
          </p:cNvPr>
          <p:cNvSpPr txBox="1"/>
          <p:nvPr/>
        </p:nvSpPr>
        <p:spPr>
          <a:xfrm>
            <a:off x="350747" y="1342479"/>
            <a:ext cx="87069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 Bugs Types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Audio Bug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Localization Bug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Performance Bug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Account Bug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Server Bug</a:t>
            </a:r>
          </a:p>
        </p:txBody>
      </p:sp>
    </p:spTree>
    <p:extLst>
      <p:ext uri="{BB962C8B-B14F-4D97-AF65-F5344CB8AC3E}">
        <p14:creationId xmlns:p14="http://schemas.microsoft.com/office/powerpoint/2010/main" val="2922109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51" y="1798009"/>
            <a:ext cx="3565524" cy="1997855"/>
          </a:xfrm>
        </p:spPr>
        <p:txBody>
          <a:bodyPr wrap="square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Chain of Responsibility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0097-DE1D-6394-2B5B-AD34A1E1B48C}"/>
              </a:ext>
            </a:extLst>
          </p:cNvPr>
          <p:cNvSpPr txBox="1"/>
          <p:nvPr/>
        </p:nvSpPr>
        <p:spPr>
          <a:xfrm>
            <a:off x="4870580" y="1043731"/>
            <a:ext cx="685187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is a behavioral design pattern that lets you pass requests along a chain of handlers. Upon receiving a request, each handler decides either to process the request or to pass it to the next handler in the chain.</a:t>
            </a:r>
          </a:p>
        </p:txBody>
      </p:sp>
    </p:spTree>
    <p:extLst>
      <p:ext uri="{BB962C8B-B14F-4D97-AF65-F5344CB8AC3E}">
        <p14:creationId xmlns:p14="http://schemas.microsoft.com/office/powerpoint/2010/main" val="3712085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t="217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5630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3">
            <a:alphaModFix/>
          </a:blip>
          <a:srcRect l="1531" r="2025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072-363E-72D1-8DC0-3BC26EABE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80364"/>
            <a:ext cx="9547731" cy="866676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Three types of Design Patterns👌🏻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5B3EE8-C574-BF2D-2794-F417F17451FF}"/>
              </a:ext>
            </a:extLst>
          </p:cNvPr>
          <p:cNvGrpSpPr/>
          <p:nvPr/>
        </p:nvGrpSpPr>
        <p:grpSpPr>
          <a:xfrm>
            <a:off x="757340" y="2461829"/>
            <a:ext cx="2162299" cy="2228865"/>
            <a:chOff x="890437" y="2940435"/>
            <a:chExt cx="2162299" cy="2228865"/>
          </a:xfrm>
        </p:grpSpPr>
        <p:pic>
          <p:nvPicPr>
            <p:cNvPr id="5" name="Picture 4" descr="A cartoon of a star wand&#10;&#10;Description automatically generated">
              <a:extLst>
                <a:ext uri="{FF2B5EF4-FFF2-40B4-BE49-F238E27FC236}">
                  <a16:creationId xmlns:a16="http://schemas.microsoft.com/office/drawing/2014/main" id="{22F6F109-EC03-F543-F8B4-83FCCCE9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119" y="2940435"/>
              <a:ext cx="1565153" cy="156515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CA0C07-04E3-3539-5F15-C703CC29A334}"/>
                </a:ext>
              </a:extLst>
            </p:cNvPr>
            <p:cNvSpPr txBox="1"/>
            <p:nvPr/>
          </p:nvSpPr>
          <p:spPr>
            <a:xfrm>
              <a:off x="890437" y="4646080"/>
              <a:ext cx="2162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Creational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D1A85D-060A-D283-DCED-F81A1839CB08}"/>
              </a:ext>
            </a:extLst>
          </p:cNvPr>
          <p:cNvGrpSpPr/>
          <p:nvPr/>
        </p:nvGrpSpPr>
        <p:grpSpPr>
          <a:xfrm>
            <a:off x="9077727" y="2443932"/>
            <a:ext cx="1920700" cy="2231684"/>
            <a:chOff x="8953672" y="2145822"/>
            <a:chExt cx="1920700" cy="2231684"/>
          </a:xfrm>
        </p:grpSpPr>
        <p:pic>
          <p:nvPicPr>
            <p:cNvPr id="7" name="Picture 6" descr="A colorful cubes and arrows&#10;&#10;Description automatically generated with medium confidence">
              <a:extLst>
                <a:ext uri="{FF2B5EF4-FFF2-40B4-BE49-F238E27FC236}">
                  <a16:creationId xmlns:a16="http://schemas.microsoft.com/office/drawing/2014/main" id="{CD00A861-B1BE-C18A-22D6-3269A7EBB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794" y="2145822"/>
              <a:ext cx="1641937" cy="16419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D0D5FF-4AD8-DEE2-835C-0EEA5788D4CF}"/>
                </a:ext>
              </a:extLst>
            </p:cNvPr>
            <p:cNvSpPr txBox="1"/>
            <p:nvPr/>
          </p:nvSpPr>
          <p:spPr>
            <a:xfrm>
              <a:off x="8953672" y="3854286"/>
              <a:ext cx="1920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Structural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D8746B-DE5D-95CA-19EF-249212769886}"/>
              </a:ext>
            </a:extLst>
          </p:cNvPr>
          <p:cNvGrpSpPr/>
          <p:nvPr/>
        </p:nvGrpSpPr>
        <p:grpSpPr>
          <a:xfrm>
            <a:off x="5053667" y="2645515"/>
            <a:ext cx="1920700" cy="2030101"/>
            <a:chOff x="6242696" y="2122419"/>
            <a:chExt cx="1920700" cy="2030101"/>
          </a:xfrm>
        </p:grpSpPr>
        <p:pic>
          <p:nvPicPr>
            <p:cNvPr id="11" name="Picture 10" descr="A group of gears with a black background&#10;&#10;Description automatically generated">
              <a:extLst>
                <a:ext uri="{FF2B5EF4-FFF2-40B4-BE49-F238E27FC236}">
                  <a16:creationId xmlns:a16="http://schemas.microsoft.com/office/drawing/2014/main" id="{5B9E9BFA-46FE-695D-BD90-21619B35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676" y="2122419"/>
              <a:ext cx="1440354" cy="144035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F7BD4-0697-2577-A55E-C33B06EE98AB}"/>
                </a:ext>
              </a:extLst>
            </p:cNvPr>
            <p:cNvSpPr txBox="1"/>
            <p:nvPr/>
          </p:nvSpPr>
          <p:spPr>
            <a:xfrm>
              <a:off x="6242696" y="3629300"/>
              <a:ext cx="1920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Behavioral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41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Chain of Responsibility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0A22A26A-4F10-3DCC-A37A-07DA3BA7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09" y="549275"/>
            <a:ext cx="533949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775876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Scenario </a:t>
            </a:r>
          </a:p>
        </p:txBody>
      </p:sp>
      <p:pic>
        <p:nvPicPr>
          <p:cNvPr id="5" name="Picture 4" descr="A diagram of a chain handling system&#10;&#10;Description automatically generated">
            <a:extLst>
              <a:ext uri="{FF2B5EF4-FFF2-40B4-BE49-F238E27FC236}">
                <a16:creationId xmlns:a16="http://schemas.microsoft.com/office/drawing/2014/main" id="{58874CAA-D426-D041-97BE-FB8FBF8F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7" y="1460260"/>
            <a:ext cx="10501358" cy="42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9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94320"/>
            <a:ext cx="3373446" cy="262190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8BF52-55CD-A159-ABA8-C4F745C7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2" y="1175622"/>
            <a:ext cx="3474586" cy="2687714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B3B06-243E-1FF7-C830-87FC66D8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83" y="1175622"/>
            <a:ext cx="3131475" cy="2687714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64AB33-7CA5-EFAF-8379-5EE81C23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4" y="4040156"/>
            <a:ext cx="3275098" cy="20993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F5F7FD4-C3E4-66F9-36B3-0DCB22B59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04" y="4040156"/>
            <a:ext cx="3551216" cy="2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115028"/>
            <a:ext cx="9993085" cy="54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3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94320"/>
            <a:ext cx="3373446" cy="262190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8BF52-55CD-A159-ABA8-C4F745C7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2" y="1175622"/>
            <a:ext cx="3474586" cy="2687714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B3B06-243E-1FF7-C830-87FC66D8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83" y="1175622"/>
            <a:ext cx="3131475" cy="2687714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64AB33-7CA5-EFAF-8379-5EE81C23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4" y="4040156"/>
            <a:ext cx="3275098" cy="20993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F5F7FD4-C3E4-66F9-36B3-0DCB22B59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04" y="4040156"/>
            <a:ext cx="3551216" cy="2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91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E5CEE93-249D-B9E0-D919-DF4B7E493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53" y="1301639"/>
            <a:ext cx="9050693" cy="46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94320"/>
            <a:ext cx="3373446" cy="262190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8BF52-55CD-A159-ABA8-C4F745C7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2" y="1175622"/>
            <a:ext cx="3474586" cy="2687714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B3B06-243E-1FF7-C830-87FC66D8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37" y="1194320"/>
            <a:ext cx="3359019" cy="2677887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64AB33-7CA5-EFAF-8379-5EE81C23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4" y="4040156"/>
            <a:ext cx="3275098" cy="20993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F5F7FD4-C3E4-66F9-36B3-0DCB22B59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00" y="4040156"/>
            <a:ext cx="2868278" cy="2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F9034DC-7420-6BA0-0561-304E0522E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1115028"/>
            <a:ext cx="9657184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8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94320"/>
            <a:ext cx="3373446" cy="262190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8BF52-55CD-A159-ABA8-C4F745C7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2" y="1175622"/>
            <a:ext cx="3474586" cy="2687714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B3B06-243E-1FF7-C830-87FC66D8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83" y="1175622"/>
            <a:ext cx="3131475" cy="2687714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64AB33-7CA5-EFAF-8379-5EE81C23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4" y="4040156"/>
            <a:ext cx="3275098" cy="20993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F5F7FD4-C3E4-66F9-36B3-0DCB22B59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04" y="4040156"/>
            <a:ext cx="3551216" cy="2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87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33F65DD-848E-B09E-8A70-0C9C24E6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6" y="1115028"/>
            <a:ext cx="9871788" cy="46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2479-B799-484B-9608-7E37600F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31D3-1ED5-43A2-943D-80768415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C000">
                    <a:alpha val="60000"/>
                  </a:srgbClr>
                </a:solidFill>
              </a:rPr>
              <a:t>Behavioral Design Patterns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Chain of Responsibility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Strategy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Observer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2F623-A1F8-5105-26D0-37FA27747839}"/>
              </a:ext>
            </a:extLst>
          </p:cNvPr>
          <p:cNvGrpSpPr/>
          <p:nvPr/>
        </p:nvGrpSpPr>
        <p:grpSpPr>
          <a:xfrm>
            <a:off x="9151214" y="2930187"/>
            <a:ext cx="1920700" cy="2030101"/>
            <a:chOff x="6242696" y="2122419"/>
            <a:chExt cx="1920700" cy="2030101"/>
          </a:xfrm>
        </p:grpSpPr>
        <p:pic>
          <p:nvPicPr>
            <p:cNvPr id="5" name="Picture 4" descr="A group of gears with a black background&#10;&#10;Description automatically generated">
              <a:extLst>
                <a:ext uri="{FF2B5EF4-FFF2-40B4-BE49-F238E27FC236}">
                  <a16:creationId xmlns:a16="http://schemas.microsoft.com/office/drawing/2014/main" id="{4B3AB8C2-FE38-46F5-9FFC-30084CB99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676" y="2122419"/>
              <a:ext cx="1440354" cy="1440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1ACAEB-3697-40FE-8590-10499287FD69}"/>
                </a:ext>
              </a:extLst>
            </p:cNvPr>
            <p:cNvSpPr txBox="1"/>
            <p:nvPr/>
          </p:nvSpPr>
          <p:spPr>
            <a:xfrm>
              <a:off x="6242696" y="3629300"/>
              <a:ext cx="1920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Behavioral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6AA501-AA43-7111-816A-EC5BC15E4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94320"/>
            <a:ext cx="3373446" cy="262190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8BF52-55CD-A159-ABA8-C4F745C7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2" y="1175622"/>
            <a:ext cx="3474586" cy="2687714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B3B06-243E-1FF7-C830-87FC66D8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83" y="1175622"/>
            <a:ext cx="3131475" cy="2687714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164AB33-7CA5-EFAF-8379-5EE81C23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4" y="4040156"/>
            <a:ext cx="3275098" cy="2099388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F5F7FD4-C3E4-66F9-36B3-0DCB22B59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04" y="4040156"/>
            <a:ext cx="3551216" cy="2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 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697AF04-961D-D339-BBCF-0D8FE0FE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2" y="1115028"/>
            <a:ext cx="9177115" cy="50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33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3641576" cy="899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087030" y="1544129"/>
            <a:ext cx="7822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You can control the order of request handling.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Single Responsibility Principle. You can decouple classes that invoke operations from classes that perform operations.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Open/Closed Principle. You can introduce new handlers into the app without breaking the existing client code.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1ECC57A-9656-32EC-E6D3-75304986F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886" y="912177"/>
            <a:ext cx="3804144" cy="38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6"/>
            <a:ext cx="3804143" cy="8913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Disadvantages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087030" y="2927868"/>
            <a:ext cx="782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Some requests may end up unhandled.</a:t>
            </a:r>
            <a:endParaRPr lang="en-US" sz="24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7A0F371-E3E6-AC98-E71B-1605EB3E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51" y="1440612"/>
            <a:ext cx="3436179" cy="34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9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16" descr="Many question marks on black background">
            <a:extLst>
              <a:ext uri="{FF2B5EF4-FFF2-40B4-BE49-F238E27FC236}">
                <a16:creationId xmlns:a16="http://schemas.microsoft.com/office/drawing/2014/main" id="{4DA5B2C0-D2A8-B6FB-C84D-D99A8BCE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5" name="Rectangle 3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DD79-035E-676D-78E3-07B442EF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76" name="Rectangle 3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4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Strategy</a:t>
            </a:r>
          </a:p>
        </p:txBody>
      </p:sp>
      <p:sp>
        <p:nvSpPr>
          <p:cNvPr id="39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toon characters playing golf&#10;&#10;Description automatically generated with medium confidence">
            <a:extLst>
              <a:ext uri="{FF2B5EF4-FFF2-40B4-BE49-F238E27FC236}">
                <a16:creationId xmlns:a16="http://schemas.microsoft.com/office/drawing/2014/main" id="{8C8A2CBF-B4E1-CE5E-1945-E46C0A4A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2" y="1730673"/>
            <a:ext cx="5437187" cy="3398241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541487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85" y="2877019"/>
            <a:ext cx="9216230" cy="11039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Mini Uber</a:t>
            </a:r>
          </a:p>
        </p:txBody>
      </p:sp>
    </p:spTree>
    <p:extLst>
      <p:ext uri="{BB962C8B-B14F-4D97-AF65-F5344CB8AC3E}">
        <p14:creationId xmlns:p14="http://schemas.microsoft.com/office/powerpoint/2010/main" val="2605943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113A-CE01-B0B3-A945-8BF5B60D04CA}"/>
              </a:ext>
            </a:extLst>
          </p:cNvPr>
          <p:cNvSpPr txBox="1"/>
          <p:nvPr/>
        </p:nvSpPr>
        <p:spPr>
          <a:xfrm>
            <a:off x="350746" y="1361140"/>
            <a:ext cx="11573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One of the most requested features for the app was automatic route planning. A user should be able to enter an address and see the fastest route to that destination displayed on the map.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800" dirty="0">
              <a:solidFill>
                <a:schemeClr val="bg1"/>
              </a:solidFill>
              <a:latin typeface="urw-di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The first version of the app could only build the routes over roads for People who traveled by car </a:t>
            </a:r>
          </a:p>
        </p:txBody>
      </p:sp>
    </p:spTree>
    <p:extLst>
      <p:ext uri="{BB962C8B-B14F-4D97-AF65-F5344CB8AC3E}">
        <p14:creationId xmlns:p14="http://schemas.microsoft.com/office/powerpoint/2010/main" val="1047866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Problem!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113A-CE01-B0B3-A945-8BF5B60D04CA}"/>
              </a:ext>
            </a:extLst>
          </p:cNvPr>
          <p:cNvSpPr txBox="1"/>
          <p:nvPr/>
        </p:nvSpPr>
        <p:spPr>
          <a:xfrm>
            <a:off x="350746" y="1361140"/>
            <a:ext cx="115737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 Not everybody likes to drive on their vacation!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build walking routes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route building for public transport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route building for cyclists. 		</a:t>
            </a:r>
          </a:p>
        </p:txBody>
      </p:sp>
      <p:pic>
        <p:nvPicPr>
          <p:cNvPr id="5" name="Picture 4" descr="A black and white image of a scribble&#10;&#10;Description automatically generated">
            <a:extLst>
              <a:ext uri="{FF2B5EF4-FFF2-40B4-BE49-F238E27FC236}">
                <a16:creationId xmlns:a16="http://schemas.microsoft.com/office/drawing/2014/main" id="{F74735B2-ACF6-2E8A-1F3E-1C8594690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9" y="4038687"/>
            <a:ext cx="5658512" cy="25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6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Problem!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113A-CE01-B0B3-A945-8BF5B60D04CA}"/>
              </a:ext>
            </a:extLst>
          </p:cNvPr>
          <p:cNvSpPr txBox="1"/>
          <p:nvPr/>
        </p:nvSpPr>
        <p:spPr>
          <a:xfrm>
            <a:off x="350746" y="1361140"/>
            <a:ext cx="11573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Each time you added a new routing algorithm, the main class of the navigator doubled in size. At some point, the beast became too hard to maintain.</a:t>
            </a:r>
          </a:p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	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Any change to one of the algorithms, whether it was a simple bug fix or a slight adjustment of the street score, affected the whole class</a:t>
            </a:r>
          </a:p>
        </p:txBody>
      </p:sp>
    </p:spTree>
    <p:extLst>
      <p:ext uri="{BB962C8B-B14F-4D97-AF65-F5344CB8AC3E}">
        <p14:creationId xmlns:p14="http://schemas.microsoft.com/office/powerpoint/2010/main" val="31797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BE74-5F0D-50EF-F0D0-B7D2C335D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06" y="1378301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Behavioral Design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C3218-F620-44A0-13DE-DAB66437ABE6}"/>
              </a:ext>
            </a:extLst>
          </p:cNvPr>
          <p:cNvSpPr txBox="1"/>
          <p:nvPr/>
        </p:nvSpPr>
        <p:spPr>
          <a:xfrm>
            <a:off x="758262" y="3002946"/>
            <a:ext cx="11043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Behavioral design patterns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how objects collaborate and communicate within a system. They focus on interactions between objects, managing responsibilities, and controlling the flow of execution.</a:t>
            </a:r>
          </a:p>
        </p:txBody>
      </p:sp>
    </p:spTree>
    <p:extLst>
      <p:ext uri="{BB962C8B-B14F-4D97-AF65-F5344CB8AC3E}">
        <p14:creationId xmlns:p14="http://schemas.microsoft.com/office/powerpoint/2010/main" val="2338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51" y="1798009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0097-DE1D-6394-2B5B-AD34A1E1B48C}"/>
              </a:ext>
            </a:extLst>
          </p:cNvPr>
          <p:cNvSpPr txBox="1"/>
          <p:nvPr/>
        </p:nvSpPr>
        <p:spPr>
          <a:xfrm>
            <a:off x="4907903" y="1920895"/>
            <a:ext cx="68518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is a behavioral design pattern that lets you define a family of algorithms, put each of them into a separate class, and make their objects interchangeable.</a:t>
            </a:r>
          </a:p>
        </p:txBody>
      </p:sp>
    </p:spTree>
    <p:extLst>
      <p:ext uri="{BB962C8B-B14F-4D97-AF65-F5344CB8AC3E}">
        <p14:creationId xmlns:p14="http://schemas.microsoft.com/office/powerpoint/2010/main" val="3825136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Strategy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diagram of a strategy&#10;&#10;Description automatically generated">
            <a:extLst>
              <a:ext uri="{FF2B5EF4-FFF2-40B4-BE49-F238E27FC236}">
                <a16:creationId xmlns:a16="http://schemas.microsoft.com/office/drawing/2014/main" id="{6E4CC68C-DE61-F75F-A346-C3D1C6E3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6" y="549275"/>
            <a:ext cx="6850962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9381665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 descr="A diagram of a route&#10;&#10;Description automatically generated">
            <a:extLst>
              <a:ext uri="{FF2B5EF4-FFF2-40B4-BE49-F238E27FC236}">
                <a16:creationId xmlns:a16="http://schemas.microsoft.com/office/drawing/2014/main" id="{C041C7C8-5724-29E0-5339-F84BFDD20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4" y="1436914"/>
            <a:ext cx="10916817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15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C5D138-86E7-D5B6-CD6B-22E24BD6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15028"/>
            <a:ext cx="2868358" cy="3278723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A756AB14-3860-867E-B23A-7821E9D2C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1115028"/>
            <a:ext cx="3639735" cy="142894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7F3AA6-9AC3-8BE6-B19B-228EE89E3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2670222"/>
            <a:ext cx="3639735" cy="1723529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6A311B-CED2-0727-5063-92076233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6" y="1115027"/>
            <a:ext cx="3900006" cy="1428949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E0EBAB8-D93F-DB0A-81A2-CAC273C04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5" y="2670222"/>
            <a:ext cx="3900005" cy="1723529"/>
          </a:xfrm>
          <a:prstGeom prst="rect">
            <a:avLst/>
          </a:prstGeom>
        </p:spPr>
      </p:pic>
      <p:pic>
        <p:nvPicPr>
          <p:cNvPr id="15" name="Picture 1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9DD81A2-8087-FC74-8C9E-D2BDF6767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4" y="4607391"/>
            <a:ext cx="9584846" cy="18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DADF748-7AB6-FE08-C30C-50F398C0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28" y="1250302"/>
            <a:ext cx="8220268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C5D138-86E7-D5B6-CD6B-22E24BD6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15028"/>
            <a:ext cx="2868358" cy="3278723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A756AB14-3860-867E-B23A-7821E9D2C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1115028"/>
            <a:ext cx="3639735" cy="142894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7F3AA6-9AC3-8BE6-B19B-228EE89E3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2670222"/>
            <a:ext cx="3639735" cy="1723529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6A311B-CED2-0727-5063-92076233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6" y="1115027"/>
            <a:ext cx="3900006" cy="1428949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E0EBAB8-D93F-DB0A-81A2-CAC273C04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5" y="2670222"/>
            <a:ext cx="3900005" cy="1723529"/>
          </a:xfrm>
          <a:prstGeom prst="rect">
            <a:avLst/>
          </a:prstGeom>
        </p:spPr>
      </p:pic>
      <p:pic>
        <p:nvPicPr>
          <p:cNvPr id="15" name="Picture 1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9DD81A2-8087-FC74-8C9E-D2BDF6767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4" y="4607391"/>
            <a:ext cx="9584846" cy="18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6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625BD86-199E-C1C4-640B-D30E7240E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24" y="3533652"/>
            <a:ext cx="5745252" cy="2689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35C4C-8753-DE56-9F8D-5991952B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24" y="1530219"/>
            <a:ext cx="5745252" cy="1723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9C9FE-5785-9A94-22C3-D4D2C9FC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46" y="3533653"/>
            <a:ext cx="5745253" cy="2689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95F261-B901-6AD5-CFF3-CE259AA9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47" y="1530219"/>
            <a:ext cx="5667498" cy="1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0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5C5D138-86E7-D5B6-CD6B-22E24BD6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115028"/>
            <a:ext cx="2868358" cy="3278723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A756AB14-3860-867E-B23A-7821E9D2C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1115028"/>
            <a:ext cx="3639735" cy="142894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7F3AA6-9AC3-8BE6-B19B-228EE89E3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5" y="2670222"/>
            <a:ext cx="3639735" cy="1723529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6A311B-CED2-0727-5063-92076233B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6" y="1115027"/>
            <a:ext cx="3900006" cy="1428949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E0EBAB8-D93F-DB0A-81A2-CAC273C04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05" y="2670222"/>
            <a:ext cx="3900005" cy="1723529"/>
          </a:xfrm>
          <a:prstGeom prst="rect">
            <a:avLst/>
          </a:prstGeom>
        </p:spPr>
      </p:pic>
      <p:pic>
        <p:nvPicPr>
          <p:cNvPr id="15" name="Picture 1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9DD81A2-8087-FC74-8C9E-D2BDF6767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4" y="4607391"/>
            <a:ext cx="9584846" cy="18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C4FD937-82E8-EDE8-4EBE-B7FAE33A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4" y="1115028"/>
            <a:ext cx="9584846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9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167C6D6-38DD-EF3E-1D39-81DB1B72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26" y="349535"/>
            <a:ext cx="4913879" cy="184748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Your Turn!!</a:t>
            </a:r>
            <a:br>
              <a:rPr lang="en-US" dirty="0"/>
            </a:br>
            <a:r>
              <a:rPr lang="en-US" sz="3200" dirty="0">
                <a:solidFill>
                  <a:schemeClr val="bg1"/>
                </a:solidFill>
              </a:rPr>
              <a:t>Add Payment Methods to Mini Uber</a:t>
            </a:r>
          </a:p>
        </p:txBody>
      </p:sp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30D281F4-AE7E-9A97-DC8A-9FF4B2D9B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8481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2D0C58-7A7C-A0F9-A944-A3708BDE1721}"/>
              </a:ext>
            </a:extLst>
          </p:cNvPr>
          <p:cNvSpPr txBox="1"/>
          <p:nvPr/>
        </p:nvSpPr>
        <p:spPr>
          <a:xfrm>
            <a:off x="432726" y="2322704"/>
            <a:ext cx="59287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Based on Strategy design patten Add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err="1">
                <a:solidFill>
                  <a:schemeClr val="bg1"/>
                </a:solidFill>
                <a:latin typeface="urw-din"/>
              </a:rPr>
              <a:t>Paypal</a:t>
            </a:r>
            <a:r>
              <a:rPr lang="en-US" sz="3800" dirty="0">
                <a:solidFill>
                  <a:schemeClr val="bg1"/>
                </a:solidFill>
                <a:latin typeface="urw-din"/>
              </a:rPr>
              <a:t> Payment Method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Credit Card Method </a:t>
            </a:r>
          </a:p>
        </p:txBody>
      </p:sp>
    </p:spTree>
    <p:extLst>
      <p:ext uri="{BB962C8B-B14F-4D97-AF65-F5344CB8AC3E}">
        <p14:creationId xmlns:p14="http://schemas.microsoft.com/office/powerpoint/2010/main" val="354941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Chain of Responsibility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artoon of a block character&#10;&#10;Description automatically generated with medium confidence">
            <a:extLst>
              <a:ext uri="{FF2B5EF4-FFF2-40B4-BE49-F238E27FC236}">
                <a16:creationId xmlns:a16="http://schemas.microsoft.com/office/drawing/2014/main" id="{F39CF732-1E29-B8FA-D8AE-A13BF3ADB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1134368"/>
            <a:ext cx="7345363" cy="459085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495425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 Uber (</a:t>
            </a:r>
            <a:r>
              <a:rPr lang="en-US" dirty="0">
                <a:solidFill>
                  <a:srgbClr val="FF0000"/>
                </a:solidFill>
              </a:rPr>
              <a:t>Solution!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2B85EC-2BEB-FCAB-72B0-084C9C7D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218432"/>
            <a:ext cx="3278861" cy="3502858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5A87036-79D7-9968-351B-97E7C4FB3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3219061"/>
            <a:ext cx="3394302" cy="1502229"/>
          </a:xfrm>
          <a:prstGeom prst="rect">
            <a:avLst/>
          </a:prstGeo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1007B8B-2D5B-C608-9AD8-89ED40D9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1218432"/>
            <a:ext cx="3394302" cy="1502230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A6577CE-A5E5-0D8A-BC68-CABAB1328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1218431"/>
            <a:ext cx="3934149" cy="1502229"/>
          </a:xfrm>
          <a:prstGeom prst="rect">
            <a:avLst/>
          </a:prstGeom>
        </p:spPr>
      </p:pic>
      <p:pic>
        <p:nvPicPr>
          <p:cNvPr id="15" name="Picture 14" descr="A computer code with text&#10;&#10;Description automatically generated">
            <a:extLst>
              <a:ext uri="{FF2B5EF4-FFF2-40B4-BE49-F238E27FC236}">
                <a16:creationId xmlns:a16="http://schemas.microsoft.com/office/drawing/2014/main" id="{3C02B20F-779D-2BC2-1A8F-AFD68C7C8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3219060"/>
            <a:ext cx="3934149" cy="15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2B85EC-2BEB-FCAB-72B0-084C9C7D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27" y="1250302"/>
            <a:ext cx="7725746" cy="4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6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2B85EC-2BEB-FCAB-72B0-084C9C7D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218432"/>
            <a:ext cx="3278861" cy="3502858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5A87036-79D7-9968-351B-97E7C4FB3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3219061"/>
            <a:ext cx="3394302" cy="1502229"/>
          </a:xfrm>
          <a:prstGeom prst="rect">
            <a:avLst/>
          </a:prstGeo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1007B8B-2D5B-C608-9AD8-89ED40D9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1218432"/>
            <a:ext cx="3394302" cy="1502230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A6577CE-A5E5-0D8A-BC68-CABAB1328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1218431"/>
            <a:ext cx="3934149" cy="1502229"/>
          </a:xfrm>
          <a:prstGeom prst="rect">
            <a:avLst/>
          </a:prstGeom>
        </p:spPr>
      </p:pic>
      <p:pic>
        <p:nvPicPr>
          <p:cNvPr id="15" name="Picture 14" descr="A computer code with text&#10;&#10;Description automatically generated">
            <a:extLst>
              <a:ext uri="{FF2B5EF4-FFF2-40B4-BE49-F238E27FC236}">
                <a16:creationId xmlns:a16="http://schemas.microsoft.com/office/drawing/2014/main" id="{3C02B20F-779D-2BC2-1A8F-AFD68C7C8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3219060"/>
            <a:ext cx="3934149" cy="15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5A87036-79D7-9968-351B-97E7C4FB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1" y="4053424"/>
            <a:ext cx="6148872" cy="2561980"/>
          </a:xfrm>
          <a:prstGeom prst="rect">
            <a:avLst/>
          </a:prstGeo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1007B8B-2D5B-C608-9AD8-89ED40D90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2836505"/>
            <a:ext cx="4522686" cy="2052735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A6577CE-A5E5-0D8A-BC68-CABAB1328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11" y="1115028"/>
            <a:ext cx="6148872" cy="27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81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2B85EC-2BEB-FCAB-72B0-084C9C7D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218432"/>
            <a:ext cx="3278861" cy="3502858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5A87036-79D7-9968-351B-97E7C4FB3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3219061"/>
            <a:ext cx="3394302" cy="1502229"/>
          </a:xfrm>
          <a:prstGeom prst="rect">
            <a:avLst/>
          </a:prstGeom>
        </p:spPr>
      </p:pic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1007B8B-2D5B-C608-9AD8-89ED40D9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25" y="1218432"/>
            <a:ext cx="3394302" cy="1502230"/>
          </a:xfrm>
          <a:prstGeom prst="rect">
            <a:avLst/>
          </a:prstGeom>
        </p:spPr>
      </p:pic>
      <p:pic>
        <p:nvPicPr>
          <p:cNvPr id="13" name="Picture 1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7A6577CE-A5E5-0D8A-BC68-CABAB1328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1218431"/>
            <a:ext cx="3934149" cy="1502229"/>
          </a:xfrm>
          <a:prstGeom prst="rect">
            <a:avLst/>
          </a:prstGeom>
        </p:spPr>
      </p:pic>
      <p:pic>
        <p:nvPicPr>
          <p:cNvPr id="15" name="Picture 14" descr="A computer code with text&#10;&#10;Description automatically generated">
            <a:extLst>
              <a:ext uri="{FF2B5EF4-FFF2-40B4-BE49-F238E27FC236}">
                <a16:creationId xmlns:a16="http://schemas.microsoft.com/office/drawing/2014/main" id="{3C02B20F-779D-2BC2-1A8F-AFD68C7C8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8" y="3219060"/>
            <a:ext cx="3934149" cy="15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computer code with text&#10;&#10;Description automatically generated">
            <a:extLst>
              <a:ext uri="{FF2B5EF4-FFF2-40B4-BE49-F238E27FC236}">
                <a16:creationId xmlns:a16="http://schemas.microsoft.com/office/drawing/2014/main" id="{3C02B20F-779D-2BC2-1A8F-AFD68C7C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1" y="1143000"/>
            <a:ext cx="103289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2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3641576" cy="899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087030" y="1544129"/>
            <a:ext cx="78220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You can swap algorithms used inside an object at runtime.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You can isolate the implementation details of an algorithm from the code that uses it.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You can replace inheritance with composition.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Open/Closed Principle. You can introduce new strategies without having to change the context.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1ECC57A-9656-32EC-E6D3-75304986F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886" y="912177"/>
            <a:ext cx="3804144" cy="38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6"/>
            <a:ext cx="3804143" cy="8913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Disadvantages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087030" y="1225689"/>
            <a:ext cx="78220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If you only have a couple of algorithms and they rarely change, there’s no real reason to overcomplicate the program with new classes and interfaces that come along with the pattern.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Clients must be aware of the differences between strategies to be able to select a proper one.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 lot of modern programming languages have functional type support that lets you implement different versions of an algorithm inside a set of anonymous functions. Then you could use these functions exactly as you’d have used the strategy objects, but without bloating your code with extra classes and interfaces.</a:t>
            </a:r>
            <a:endParaRPr lang="en-US" sz="24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7A0F371-E3E6-AC98-E71B-1605EB3E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51" y="1440612"/>
            <a:ext cx="3436179" cy="34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9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7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16" descr="Many question marks on black background">
            <a:extLst>
              <a:ext uri="{FF2B5EF4-FFF2-40B4-BE49-F238E27FC236}">
                <a16:creationId xmlns:a16="http://schemas.microsoft.com/office/drawing/2014/main" id="{4DA5B2C0-D2A8-B6FB-C84D-D99A8BCE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5" name="Rectangle 3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DD79-035E-676D-78E3-07B442EF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76" name="Rectangle 3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Cup of coffee">
            <a:extLst>
              <a:ext uri="{FF2B5EF4-FFF2-40B4-BE49-F238E27FC236}">
                <a16:creationId xmlns:a16="http://schemas.microsoft.com/office/drawing/2014/main" id="{1801A6D9-8F9A-212B-163B-C1C357977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14F7E-4A96-F98E-D3DA-D8A318F7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1" y="549275"/>
            <a:ext cx="5437187" cy="298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1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62190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85" y="2325038"/>
            <a:ext cx="9216230" cy="11039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 you know this Logo?</a:t>
            </a:r>
          </a:p>
        </p:txBody>
      </p:sp>
      <p:pic>
        <p:nvPicPr>
          <p:cNvPr id="4" name="Picture 3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F5F7F489-F039-5B51-FE61-0A644BC1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45" y="3521734"/>
            <a:ext cx="2953109" cy="22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43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Observer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artoon of 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56DACBA1-D669-6889-D530-583C0C4C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2" y="1730673"/>
            <a:ext cx="5437187" cy="3398241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9463589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Real World Scenario</a:t>
            </a:r>
          </a:p>
        </p:txBody>
      </p:sp>
      <p:pic>
        <p:nvPicPr>
          <p:cNvPr id="5" name="Picture 4" descr="A black and white image of a store&#10;&#10;Description automatically generated">
            <a:extLst>
              <a:ext uri="{FF2B5EF4-FFF2-40B4-BE49-F238E27FC236}">
                <a16:creationId xmlns:a16="http://schemas.microsoft.com/office/drawing/2014/main" id="{87A5CE43-863A-5E00-E36E-E4598610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67" y="1115028"/>
            <a:ext cx="6288833" cy="4907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86401-BB87-43EE-B194-9136FDC4E018}"/>
              </a:ext>
            </a:extLst>
          </p:cNvPr>
          <p:cNvSpPr txBox="1"/>
          <p:nvPr/>
        </p:nvSpPr>
        <p:spPr>
          <a:xfrm>
            <a:off x="350747" y="1199003"/>
            <a:ext cx="567682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Waiting for the release of </a:t>
            </a:r>
            <a:r>
              <a:rPr lang="en-US" sz="3800" dirty="0">
                <a:solidFill>
                  <a:srgbClr val="FF0000"/>
                </a:solidFill>
                <a:latin typeface="urw-din"/>
              </a:rPr>
              <a:t>new Product: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 visit the store every day and check product availability. But while the product is still in route, most of these trips would be pointless.</a:t>
            </a:r>
            <a:endParaRPr lang="en-US" sz="3800" dirty="0">
              <a:solidFill>
                <a:srgbClr val="FF0000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3000128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Real World Scenario</a:t>
            </a:r>
          </a:p>
        </p:txBody>
      </p:sp>
      <p:pic>
        <p:nvPicPr>
          <p:cNvPr id="5" name="Picture 4" descr="A black and white image of a store&#10;&#10;Description automatically generated">
            <a:extLst>
              <a:ext uri="{FF2B5EF4-FFF2-40B4-BE49-F238E27FC236}">
                <a16:creationId xmlns:a16="http://schemas.microsoft.com/office/drawing/2014/main" id="{87A5CE43-863A-5E00-E36E-E4598610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67" y="1115028"/>
            <a:ext cx="6288833" cy="4907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86401-BB87-43EE-B194-9136FDC4E018}"/>
              </a:ext>
            </a:extLst>
          </p:cNvPr>
          <p:cNvSpPr txBox="1"/>
          <p:nvPr/>
        </p:nvSpPr>
        <p:spPr>
          <a:xfrm>
            <a:off x="350747" y="1199003"/>
            <a:ext cx="567682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Waiting for the release of </a:t>
            </a:r>
            <a:r>
              <a:rPr lang="en-US" sz="3800" dirty="0">
                <a:solidFill>
                  <a:srgbClr val="FF0000"/>
                </a:solidFill>
                <a:latin typeface="urw-din"/>
              </a:rPr>
              <a:t>new Product: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 the store could send tons of emails to all customers each time a new product becomes available.</a:t>
            </a:r>
            <a:endParaRPr lang="en-US" sz="3800" dirty="0">
              <a:solidFill>
                <a:srgbClr val="FF0000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337839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Real World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86401-BB87-43EE-B194-9136FDC4E018}"/>
              </a:ext>
            </a:extLst>
          </p:cNvPr>
          <p:cNvSpPr txBox="1"/>
          <p:nvPr/>
        </p:nvSpPr>
        <p:spPr>
          <a:xfrm>
            <a:off x="350747" y="1199003"/>
            <a:ext cx="1152712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the store could send tons of emails to all customers each time a new product becomes available: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his would save some customers from endless trips to the store.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FF0000"/>
                </a:solidFill>
                <a:latin typeface="urw-din"/>
              </a:rPr>
              <a:t>might be considered spam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FF0000"/>
                </a:solidFill>
                <a:latin typeface="urw-din"/>
              </a:rPr>
              <a:t>it’d upset other customers who aren’t interested in new products.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800" dirty="0">
              <a:solidFill>
                <a:srgbClr val="FF0000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4148282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51" y="1798009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0097-DE1D-6394-2B5B-AD34A1E1B48C}"/>
              </a:ext>
            </a:extLst>
          </p:cNvPr>
          <p:cNvSpPr txBox="1"/>
          <p:nvPr/>
        </p:nvSpPr>
        <p:spPr>
          <a:xfrm>
            <a:off x="4907903" y="1920895"/>
            <a:ext cx="685187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is a behavioral design pattern that lets you define a subscription mechanism to notify multiple objects about any events that happen to the object they’re observing.</a:t>
            </a:r>
          </a:p>
        </p:txBody>
      </p:sp>
    </p:spTree>
    <p:extLst>
      <p:ext uri="{BB962C8B-B14F-4D97-AF65-F5344CB8AC3E}">
        <p14:creationId xmlns:p14="http://schemas.microsoft.com/office/powerpoint/2010/main" val="524337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Observer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diagram of a subscriber&#10;&#10;Description automatically generated">
            <a:extLst>
              <a:ext uri="{FF2B5EF4-FFF2-40B4-BE49-F238E27FC236}">
                <a16:creationId xmlns:a16="http://schemas.microsoft.com/office/drawing/2014/main" id="{62797DBF-AD56-7A5D-3B0F-0E4413F8D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3" y="1562555"/>
            <a:ext cx="7345363" cy="472086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38360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1B333E-2FFD-8B86-631C-D2CE0BFF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8" y="1548881"/>
            <a:ext cx="2929813" cy="273387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1548881"/>
            <a:ext cx="1961728" cy="72782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2407796"/>
            <a:ext cx="1961728" cy="187495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6" y="1548881"/>
            <a:ext cx="2335155" cy="273387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93AA9-CD6A-E469-F277-54217057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1" y="1548881"/>
            <a:ext cx="3544337" cy="1231641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0" y="2859774"/>
            <a:ext cx="3544337" cy="14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7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" y="1296993"/>
            <a:ext cx="5580412" cy="1026329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6" y="2425959"/>
            <a:ext cx="5580413" cy="3788229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1" y="522552"/>
            <a:ext cx="5486399" cy="56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7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1B333E-2FFD-8B86-631C-D2CE0BFF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8" y="1548881"/>
            <a:ext cx="2929813" cy="273387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1548881"/>
            <a:ext cx="1961728" cy="72782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2407796"/>
            <a:ext cx="1961728" cy="187495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6" y="1548881"/>
            <a:ext cx="2335155" cy="273387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93AA9-CD6A-E469-F277-54217057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1" y="1548881"/>
            <a:ext cx="3544337" cy="1231641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0" y="2859774"/>
            <a:ext cx="3544337" cy="14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45D985-4CB1-90F3-B08A-EF66DF98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18" y="1115027"/>
            <a:ext cx="7212564" cy="48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9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730927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Riot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Games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D1408-C680-83B7-F613-96C2E68B49BD}"/>
              </a:ext>
            </a:extLst>
          </p:cNvPr>
          <p:cNvSpPr txBox="1"/>
          <p:nvPr/>
        </p:nvSpPr>
        <p:spPr>
          <a:xfrm>
            <a:off x="350748" y="1529092"/>
            <a:ext cx="870698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Imagine that Riot Games is developing a new game, and they need a bug reporting system to handle issues reported by players during testing. Different types of bugs need to be addressed by different teams within the company: Gameplay Bugs, Graphics Bugs, and Connectivity Bugs</a:t>
            </a:r>
            <a:r>
              <a:rPr lang="en-US" sz="3800" dirty="0">
                <a:solidFill>
                  <a:schemeClr val="tx1">
                    <a:lumMod val="95000"/>
                  </a:schemeClr>
                </a:solidFill>
                <a:latin typeface="urw-din"/>
              </a:rPr>
              <a:t>.</a:t>
            </a:r>
          </a:p>
        </p:txBody>
      </p:sp>
      <p:pic>
        <p:nvPicPr>
          <p:cNvPr id="7" name="Picture 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35E12C6E-BA64-ED3D-80BF-3098FE4D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6" y="1699528"/>
            <a:ext cx="2953109" cy="22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78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1B333E-2FFD-8B86-631C-D2CE0BFF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8" y="1548881"/>
            <a:ext cx="2929813" cy="273387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1548881"/>
            <a:ext cx="1961728" cy="72782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2407796"/>
            <a:ext cx="1961728" cy="187495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6" y="1548881"/>
            <a:ext cx="2335155" cy="273387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93AA9-CD6A-E469-F277-54217057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1" y="1548881"/>
            <a:ext cx="3544337" cy="1231641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0" y="2859774"/>
            <a:ext cx="3544337" cy="14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88" y="1222309"/>
            <a:ext cx="8533023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1B333E-2FFD-8B86-631C-D2CE0BFF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8" y="1548881"/>
            <a:ext cx="2929813" cy="273387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1548881"/>
            <a:ext cx="1961728" cy="72782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2407796"/>
            <a:ext cx="1961728" cy="187495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6" y="1548881"/>
            <a:ext cx="2335155" cy="273387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93AA9-CD6A-E469-F277-54217057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1" y="1548881"/>
            <a:ext cx="3544337" cy="1231641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0" y="2859774"/>
            <a:ext cx="3544337" cy="14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F09E421-2A35-E9F6-45C6-142AB07AF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47" y="1371600"/>
            <a:ext cx="9237306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3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1B333E-2FFD-8B86-631C-D2CE0BFF4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8" y="1548881"/>
            <a:ext cx="2929813" cy="273387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6A08A02-07E7-2C75-EB99-2B22A591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9" y="1548881"/>
            <a:ext cx="1961728" cy="727827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CD75-16D8-5E21-D97F-AF0D8FE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0" y="2407796"/>
            <a:ext cx="1961728" cy="187495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98C928-1ABF-FA88-7475-A69448442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6" y="1548881"/>
            <a:ext cx="2335155" cy="273387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93AA9-CD6A-E469-F277-542170576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1" y="1548881"/>
            <a:ext cx="3544337" cy="1231641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E7CDC4-FF2B-493C-4D4F-893C630B6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40" y="2859774"/>
            <a:ext cx="3544337" cy="14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1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387201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3443FE4-CE15-4205-E23A-5B5F6660E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8" y="1115028"/>
            <a:ext cx="8764223" cy="490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3641576" cy="899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087030" y="1544129"/>
            <a:ext cx="7822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Open/Closed Principle. You can introduce new subscriber classes without having to change the publisher’s code (and vice versa if there’s a publisher interface).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You can establish relations between objects at runtime.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1ECC57A-9656-32EC-E6D3-75304986F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886" y="912177"/>
            <a:ext cx="3804144" cy="38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226-60B3-0768-43C7-BEEF9BC0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6"/>
            <a:ext cx="3804143" cy="8913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Disadvantages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68D76-5E67-41A6-0BDE-BC74D6D3B361}"/>
              </a:ext>
            </a:extLst>
          </p:cNvPr>
          <p:cNvSpPr txBox="1"/>
          <p:nvPr/>
        </p:nvSpPr>
        <p:spPr>
          <a:xfrm>
            <a:off x="4282973" y="2927868"/>
            <a:ext cx="782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Subscribers are notified in random order.</a:t>
            </a:r>
            <a:endParaRPr lang="en-US" sz="24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D7A0F371-E3E6-AC98-E71B-1605EB3E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51" y="1440612"/>
            <a:ext cx="3436179" cy="34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9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 useBgFill="1">
        <p:nvSpPr>
          <p:cNvPr id="7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16" descr="Many question marks on black background">
            <a:extLst>
              <a:ext uri="{FF2B5EF4-FFF2-40B4-BE49-F238E27FC236}">
                <a16:creationId xmlns:a16="http://schemas.microsoft.com/office/drawing/2014/main" id="{4DA5B2C0-D2A8-B6FB-C84D-D99A8BCEA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5" name="Rectangle 34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DD79-035E-676D-78E3-07B442EF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76" name="Rectangle 36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8BE5A-8FDB-B85D-5556-6DBBD553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Thank you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89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730927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Riot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Games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D1408-C680-83B7-F613-96C2E68B49BD}"/>
              </a:ext>
            </a:extLst>
          </p:cNvPr>
          <p:cNvSpPr txBox="1"/>
          <p:nvPr/>
        </p:nvSpPr>
        <p:spPr>
          <a:xfrm>
            <a:off x="350748" y="1529092"/>
            <a:ext cx="87069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tx1">
                    <a:lumMod val="95000"/>
                  </a:schemeClr>
                </a:solidFill>
                <a:latin typeface="urw-din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urw-din"/>
              </a:rPr>
              <a:t>Different types of bugs: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Gameplay Bugs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 Graphics Bugs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Connectivity Bugs.</a:t>
            </a:r>
          </a:p>
        </p:txBody>
      </p:sp>
      <p:pic>
        <p:nvPicPr>
          <p:cNvPr id="7" name="Picture 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35E12C6E-BA64-ED3D-80BF-3098FE4D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6" y="1699528"/>
            <a:ext cx="2953109" cy="22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7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3A57-46E2-4B08-9CB9-35B8866E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730927"/>
            <a:ext cx="5745253" cy="7278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Riot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Games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D1408-C680-83B7-F613-96C2E68B49BD}"/>
              </a:ext>
            </a:extLst>
          </p:cNvPr>
          <p:cNvSpPr txBox="1"/>
          <p:nvPr/>
        </p:nvSpPr>
        <p:spPr>
          <a:xfrm>
            <a:off x="350748" y="1529092"/>
            <a:ext cx="87069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tx1">
                    <a:lumMod val="95000"/>
                  </a:schemeClr>
                </a:solidFill>
                <a:latin typeface="urw-din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urw-din"/>
              </a:rPr>
              <a:t>Basic Solution is: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bg1"/>
                </a:solidFill>
                <a:latin typeface="urw-din"/>
              </a:rPr>
              <a:t>Bug Reporting System:</a:t>
            </a:r>
          </a:p>
          <a:p>
            <a:r>
              <a:rPr lang="en-US" sz="3800" dirty="0">
                <a:solidFill>
                  <a:schemeClr val="bg1"/>
                </a:solidFill>
                <a:latin typeface="urw-din"/>
              </a:rPr>
              <a:t>	</a:t>
            </a:r>
            <a:r>
              <a:rPr lang="en-US" sz="3800" dirty="0">
                <a:solidFill>
                  <a:srgbClr val="FF0000"/>
                </a:solidFill>
                <a:latin typeface="urw-din"/>
              </a:rPr>
              <a:t>This is the central component 	responsible for receiving bug reports 	from players and forwarding them to 	the appropriate bug handling teams.</a:t>
            </a:r>
          </a:p>
        </p:txBody>
      </p:sp>
      <p:pic>
        <p:nvPicPr>
          <p:cNvPr id="7" name="Picture 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35E12C6E-BA64-ED3D-80BF-3098FE4D1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6" y="1699528"/>
            <a:ext cx="2953109" cy="22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3DFloatVTI">
  <a:themeElements>
    <a:clrScheme name="AnalogousFromRegularSeed_2SEEDS">
      <a:dk1>
        <a:srgbClr val="000000"/>
      </a:dk1>
      <a:lt1>
        <a:srgbClr val="FFFFFF"/>
      </a:lt1>
      <a:dk2>
        <a:srgbClr val="311B25"/>
      </a:dk2>
      <a:lt2>
        <a:srgbClr val="F2F0F3"/>
      </a:lt2>
      <a:accent1>
        <a:srgbClr val="49B614"/>
      </a:accent1>
      <a:accent2>
        <a:srgbClr val="89AD1F"/>
      </a:accent2>
      <a:accent3>
        <a:srgbClr val="21B92E"/>
      </a:accent3>
      <a:accent4>
        <a:srgbClr val="243BD7"/>
      </a:accent4>
      <a:accent5>
        <a:srgbClr val="6029E7"/>
      </a:accent5>
      <a:accent6>
        <a:srgbClr val="9D17D5"/>
      </a:accent6>
      <a:hlink>
        <a:srgbClr val="953F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1_3DFloatVTI">
  <a:themeElements>
    <a:clrScheme name="AnalogousFromRegularSeed_2SEEDS">
      <a:dk1>
        <a:srgbClr val="000000"/>
      </a:dk1>
      <a:lt1>
        <a:srgbClr val="FFFFFF"/>
      </a:lt1>
      <a:dk2>
        <a:srgbClr val="311B25"/>
      </a:dk2>
      <a:lt2>
        <a:srgbClr val="F2F0F3"/>
      </a:lt2>
      <a:accent1>
        <a:srgbClr val="49B614"/>
      </a:accent1>
      <a:accent2>
        <a:srgbClr val="89AD1F"/>
      </a:accent2>
      <a:accent3>
        <a:srgbClr val="21B92E"/>
      </a:accent3>
      <a:accent4>
        <a:srgbClr val="243BD7"/>
      </a:accent4>
      <a:accent5>
        <a:srgbClr val="6029E7"/>
      </a:accent5>
      <a:accent6>
        <a:srgbClr val="9D17D5"/>
      </a:accent6>
      <a:hlink>
        <a:srgbClr val="953F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1032</Words>
  <Application>Microsoft Office PowerPoint</Application>
  <PresentationFormat>Widescreen</PresentationFormat>
  <Paragraphs>157</Paragraphs>
  <Slides>79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Avenir</vt:lpstr>
      <vt:lpstr>Avenir Next LT Pro</vt:lpstr>
      <vt:lpstr>Calibri</vt:lpstr>
      <vt:lpstr>urw-din</vt:lpstr>
      <vt:lpstr>3DFloatVTI</vt:lpstr>
      <vt:lpstr>1_3DFloatVTI</vt:lpstr>
      <vt:lpstr>The Art of Design Patterns</vt:lpstr>
      <vt:lpstr>Three types of Design Patterns👌🏻</vt:lpstr>
      <vt:lpstr>Agenda</vt:lpstr>
      <vt:lpstr>Behavioral Design Patterns</vt:lpstr>
      <vt:lpstr>Chain of Responsibility</vt:lpstr>
      <vt:lpstr>Do you know this Logo?</vt:lpstr>
      <vt:lpstr>Riot Games  </vt:lpstr>
      <vt:lpstr>Riot Games  </vt:lpstr>
      <vt:lpstr>Riot Games  </vt:lpstr>
      <vt:lpstr>Riot Games  </vt:lpstr>
      <vt:lpstr>Problem!</vt:lpstr>
      <vt:lpstr>Problem!</vt:lpstr>
      <vt:lpstr>Problem!</vt:lpstr>
      <vt:lpstr>Chain of Responsibility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Chain of Responsibility</vt:lpstr>
      <vt:lpstr>Simple Scenario </vt:lpstr>
      <vt:lpstr>Solution </vt:lpstr>
      <vt:lpstr>Solution </vt:lpstr>
      <vt:lpstr>Solution </vt:lpstr>
      <vt:lpstr>Solution </vt:lpstr>
      <vt:lpstr>Solution </vt:lpstr>
      <vt:lpstr>Solution </vt:lpstr>
      <vt:lpstr>Solution </vt:lpstr>
      <vt:lpstr>Solution </vt:lpstr>
      <vt:lpstr>Solution </vt:lpstr>
      <vt:lpstr>Solution </vt:lpstr>
      <vt:lpstr>Advantages </vt:lpstr>
      <vt:lpstr>Disadvantages </vt:lpstr>
      <vt:lpstr>Any Questions?</vt:lpstr>
      <vt:lpstr>Strategy</vt:lpstr>
      <vt:lpstr>Mini Uber</vt:lpstr>
      <vt:lpstr>Mini Uber</vt:lpstr>
      <vt:lpstr>Mini Uber (Problem!)</vt:lpstr>
      <vt:lpstr>Mini Uber (Problem!)</vt:lpstr>
      <vt:lpstr>Strategy</vt:lpstr>
      <vt:lpstr>Strategy</vt:lpstr>
      <vt:lpstr>Mini Uber (Solution!)</vt:lpstr>
      <vt:lpstr>Mini Uber (Solution!)</vt:lpstr>
      <vt:lpstr>Mini Uber (Solution!)</vt:lpstr>
      <vt:lpstr>Mini Uber (Solution!)</vt:lpstr>
      <vt:lpstr>Mini Uber (Solution!)</vt:lpstr>
      <vt:lpstr>Mini Uber (Solution!)</vt:lpstr>
      <vt:lpstr>Mini Uber (Solution!)</vt:lpstr>
      <vt:lpstr>Your Turn!! Add Payment Methods to Mini Uber</vt:lpstr>
      <vt:lpstr>Mini Uber (Solution!)</vt:lpstr>
      <vt:lpstr>Solution!</vt:lpstr>
      <vt:lpstr>Solution!</vt:lpstr>
      <vt:lpstr>Solution!</vt:lpstr>
      <vt:lpstr>Solution!</vt:lpstr>
      <vt:lpstr>Solution!</vt:lpstr>
      <vt:lpstr>Advantages </vt:lpstr>
      <vt:lpstr>Disadvantages </vt:lpstr>
      <vt:lpstr>Any Questions?</vt:lpstr>
      <vt:lpstr>Break</vt:lpstr>
      <vt:lpstr>Observer</vt:lpstr>
      <vt:lpstr>Real World Scenario</vt:lpstr>
      <vt:lpstr>Real World Scenario</vt:lpstr>
      <vt:lpstr>Real World Scenario</vt:lpstr>
      <vt:lpstr>Observer</vt:lpstr>
      <vt:lpstr>Observer</vt:lpstr>
      <vt:lpstr>Solution!</vt:lpstr>
      <vt:lpstr>Solution!</vt:lpstr>
      <vt:lpstr>Solution!</vt:lpstr>
      <vt:lpstr>Solution!</vt:lpstr>
      <vt:lpstr>Solution!</vt:lpstr>
      <vt:lpstr>Solution!</vt:lpstr>
      <vt:lpstr>Solution!</vt:lpstr>
      <vt:lpstr>Solution!</vt:lpstr>
      <vt:lpstr>Solution!</vt:lpstr>
      <vt:lpstr>OutPut</vt:lpstr>
      <vt:lpstr>Advantages </vt:lpstr>
      <vt:lpstr>Disadvantages 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Design Patterns</dc:title>
  <dc:creator>محمد سامى عبد الكريم احمد حسان</dc:creator>
  <cp:lastModifiedBy>mazen mohamed</cp:lastModifiedBy>
  <cp:revision>40</cp:revision>
  <dcterms:created xsi:type="dcterms:W3CDTF">2022-12-08T00:59:51Z</dcterms:created>
  <dcterms:modified xsi:type="dcterms:W3CDTF">2023-08-22T07:35:12Z</dcterms:modified>
</cp:coreProperties>
</file>